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1" r:id="rId2"/>
    <p:sldId id="294" r:id="rId3"/>
    <p:sldId id="276" r:id="rId4"/>
    <p:sldId id="277" r:id="rId5"/>
    <p:sldId id="274" r:id="rId6"/>
    <p:sldId id="283" r:id="rId7"/>
    <p:sldId id="281" r:id="rId8"/>
    <p:sldId id="285" r:id="rId9"/>
    <p:sldId id="292" r:id="rId10"/>
    <p:sldId id="291" r:id="rId11"/>
    <p:sldId id="288" r:id="rId12"/>
    <p:sldId id="284" r:id="rId13"/>
    <p:sldId id="289" r:id="rId14"/>
    <p:sldId id="290" r:id="rId1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CAC"/>
    <a:srgbClr val="3D6AA1"/>
    <a:srgbClr val="00409E"/>
    <a:srgbClr val="0042A2"/>
    <a:srgbClr val="00317A"/>
    <a:srgbClr val="1D4575"/>
    <a:srgbClr val="2962A7"/>
    <a:srgbClr val="316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76" autoAdjust="0"/>
  </p:normalViewPr>
  <p:slideViewPr>
    <p:cSldViewPr>
      <p:cViewPr varScale="1">
        <p:scale>
          <a:sx n="100" d="100"/>
          <a:sy n="100" d="100"/>
        </p:scale>
        <p:origin x="-1944" y="-9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2217183196984256"/>
          <c:y val="5.5961460679638086E-2"/>
          <c:w val="0.8317565865777784"/>
          <c:h val="0.749504220051845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проверок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3384473306985994E-2"/>
                  <c:y val="-5.5970562912415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910966280162894E-2"/>
                  <c:y val="-5.1959745725626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9 месяцев 2018 года</c:v>
                </c:pt>
                <c:pt idx="1">
                  <c:v>9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562</c:v>
                </c:pt>
                <c:pt idx="1">
                  <c:v>550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53590272"/>
        <c:axId val="8167424"/>
        <c:axId val="0"/>
      </c:bar3DChart>
      <c:catAx>
        <c:axId val="5359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97"/>
            </a:pPr>
            <a:endParaRPr lang="ru-RU"/>
          </a:p>
        </c:txPr>
        <c:crossAx val="8167424"/>
        <c:crosses val="autoZero"/>
        <c:auto val="1"/>
        <c:lblAlgn val="ctr"/>
        <c:lblOffset val="100"/>
        <c:noMultiLvlLbl val="0"/>
      </c:catAx>
      <c:valAx>
        <c:axId val="8167424"/>
        <c:scaling>
          <c:orientation val="minMax"/>
          <c:max val="7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crossAx val="53590272"/>
        <c:crosses val="autoZero"/>
        <c:crossBetween val="between"/>
      </c:valAx>
      <c:spPr>
        <a:noFill/>
        <a:ln w="25388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453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03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выявленных нарушений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5918633150232774E-2"/>
                  <c:y val="-5.1655356030136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59855818574443E-2"/>
                  <c:y val="-5.4504503483827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За 9 месяцев 2018 года</c:v>
                </c:pt>
                <c:pt idx="1">
                  <c:v>За 9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3851</c:v>
                </c:pt>
                <c:pt idx="1">
                  <c:v>4082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53813632"/>
        <c:axId val="53815168"/>
        <c:axId val="0"/>
      </c:bar3DChart>
      <c:catAx>
        <c:axId val="5381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98"/>
            </a:pPr>
            <a:endParaRPr lang="ru-RU"/>
          </a:p>
        </c:txPr>
        <c:crossAx val="53815168"/>
        <c:crosses val="autoZero"/>
        <c:auto val="1"/>
        <c:lblAlgn val="ctr"/>
        <c:lblOffset val="100"/>
        <c:noMultiLvlLbl val="0"/>
      </c:catAx>
      <c:valAx>
        <c:axId val="53815168"/>
        <c:scaling>
          <c:orientation val="minMax"/>
          <c:max val="45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crossAx val="53813632"/>
        <c:crosses val="autoZero"/>
        <c:crossBetween val="between"/>
        <c:majorUnit val="500"/>
      </c:valAx>
      <c:spPr>
        <a:noFill/>
        <a:ln w="25385">
          <a:noFill/>
        </a:ln>
      </c:spPr>
    </c:plotArea>
    <c:legend>
      <c:legendPos val="b"/>
      <c:layout>
        <c:manualLayout>
          <c:xMode val="edge"/>
          <c:yMode val="edge"/>
          <c:x val="0"/>
          <c:y val="0.88163431079735721"/>
          <c:w val="0.69797964278855384"/>
          <c:h val="0.10545886505566116"/>
        </c:manualLayout>
      </c:layout>
      <c:overlay val="0"/>
      <c:txPr>
        <a:bodyPr/>
        <a:lstStyle/>
        <a:p>
          <a:pPr>
            <a:defRPr sz="134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4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54468366279419"/>
          <c:y val="3.4091440182880392E-2"/>
          <c:w val="0.80172726660915716"/>
          <c:h val="0.72781017695368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административных наказаний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6620046620046617E-2"/>
                  <c:y val="-3.440860215053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199090332666273E-2"/>
                  <c:y val="-5.4489321113796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9 месяцев 2018 года</c:v>
                </c:pt>
                <c:pt idx="1">
                  <c:v>9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528</c:v>
                </c:pt>
                <c:pt idx="1">
                  <c:v>575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68229376"/>
        <c:axId val="68231168"/>
        <c:axId val="0"/>
      </c:bar3DChart>
      <c:catAx>
        <c:axId val="6822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8231168"/>
        <c:crosses val="autoZero"/>
        <c:auto val="1"/>
        <c:lblAlgn val="ctr"/>
        <c:lblOffset val="100"/>
        <c:noMultiLvlLbl val="0"/>
      </c:catAx>
      <c:valAx>
        <c:axId val="68231168"/>
        <c:scaling>
          <c:orientation val="minMax"/>
          <c:max val="7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8229376"/>
        <c:crosses val="autoZero"/>
        <c:crossBetween val="between"/>
      </c:valAx>
      <c:spPr>
        <a:noFill/>
        <a:ln w="25403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35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05340545959621"/>
          <c:y val="2.795725656775214E-2"/>
          <c:w val="0.76625899591403424"/>
          <c:h val="0.74564357874574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наложеных штрафов, тыс. руб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7983932688199308E-2"/>
                  <c:y val="-4.6163064770881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855821465966159E-3"/>
                  <c:y val="-3.1816828249412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9 месяцев 2018 года</c:v>
                </c:pt>
                <c:pt idx="1">
                  <c:v>9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51806</c:v>
                </c:pt>
                <c:pt idx="1">
                  <c:v>64211.5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взысканных штрафов, тыс. руб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480122453387423E-2"/>
                  <c:y val="-3.9708020429561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764835969743499E-2"/>
                  <c:y val="-3.7473608252629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9 месяцев 2018 года</c:v>
                </c:pt>
                <c:pt idx="1">
                  <c:v>9 месяцев 2019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32330</c:v>
                </c:pt>
                <c:pt idx="1">
                  <c:v>47982.5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68273664"/>
        <c:axId val="68275200"/>
        <c:axId val="0"/>
      </c:bar3DChart>
      <c:catAx>
        <c:axId val="6827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97"/>
            </a:pPr>
            <a:endParaRPr lang="ru-RU"/>
          </a:p>
        </c:txPr>
        <c:crossAx val="68275200"/>
        <c:crosses val="autoZero"/>
        <c:auto val="1"/>
        <c:lblAlgn val="ctr"/>
        <c:lblOffset val="100"/>
        <c:noMultiLvlLbl val="0"/>
      </c:catAx>
      <c:valAx>
        <c:axId val="68275200"/>
        <c:scaling>
          <c:orientation val="minMax"/>
          <c:max val="700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97"/>
            </a:pPr>
            <a:endParaRPr lang="ru-RU"/>
          </a:p>
        </c:txPr>
        <c:crossAx val="68273664"/>
        <c:crosses val="autoZero"/>
        <c:crossBetween val="between"/>
      </c:valAx>
      <c:spPr>
        <a:noFill/>
        <a:ln w="25390">
          <a:noFill/>
        </a:ln>
      </c:spPr>
    </c:plotArea>
    <c:legend>
      <c:legendPos val="b"/>
      <c:layout>
        <c:manualLayout>
          <c:xMode val="edge"/>
          <c:yMode val="edge"/>
          <c:x val="2.8527184101987253E-2"/>
          <c:y val="0.88694095056299782"/>
          <c:w val="0.92699475065616799"/>
          <c:h val="0.108508027405665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93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1DE3A-1371-4890-95B1-D7DF12AFCE04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C4C58-3D40-4C6E-B573-86760DD09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22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0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00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0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C58-3D40-4C6E-B573-86760DD09DD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0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58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0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44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28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9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5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26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26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42EFB-BAF7-4570-9AC8-2F87496D33B2}" type="datetimeFigureOut">
              <a:rPr lang="ru-RU" smtClean="0"/>
              <a:pPr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F0609-E264-46FD-8F3B-0E88708F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9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6512" y="2204864"/>
            <a:ext cx="9144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buFontTx/>
              <a:buNone/>
              <a:defRPr/>
            </a:pPr>
            <a:r>
              <a:rPr lang="ru-RU" sz="2400" b="1" dirty="0"/>
              <a:t>Основные показатели контрольно-надзорной деятельности </a:t>
            </a:r>
            <a:r>
              <a:rPr lang="ru-RU" sz="2400" b="1" dirty="0" smtClean="0"/>
              <a:t>                  за </a:t>
            </a:r>
            <a:r>
              <a:rPr lang="ru-RU" sz="2400" b="1" dirty="0"/>
              <a:t>9</a:t>
            </a:r>
            <a:r>
              <a:rPr lang="en-US" sz="2400" b="1" dirty="0"/>
              <a:t> </a:t>
            </a:r>
            <a:r>
              <a:rPr lang="ru-RU" sz="2400" b="1" dirty="0"/>
              <a:t>месяцев 2019 года и анализ аварийности </a:t>
            </a:r>
            <a:r>
              <a:rPr lang="ru-RU" sz="2400" b="1" dirty="0" smtClean="0"/>
              <a:t>на </a:t>
            </a:r>
            <a:r>
              <a:rPr lang="ru-RU" sz="2400" b="1" dirty="0"/>
              <a:t>объектах магистрального трубопроводного транспорта </a:t>
            </a:r>
            <a:r>
              <a:rPr lang="ru-RU" sz="2400" b="1" dirty="0" smtClean="0"/>
              <a:t>и </a:t>
            </a:r>
            <a:r>
              <a:rPr lang="ru-RU" sz="2400" b="1" dirty="0"/>
              <a:t>газовых объектах</a:t>
            </a:r>
          </a:p>
          <a:p>
            <a:pPr algn="ctr" eaLnBrk="0" hangingPunct="0">
              <a:defRPr/>
            </a:pPr>
            <a:endParaRPr lang="ru-RU" sz="2200" i="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853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Химки, 18 декабря 2019 года</a:t>
            </a: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2"/>
          <p:cNvSpPr>
            <a:spLocks noChangeShapeType="1"/>
          </p:cNvSpPr>
          <p:nvPr/>
        </p:nvSpPr>
        <p:spPr bwMode="auto">
          <a:xfrm flipV="1">
            <a:off x="357158" y="4206875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>
              <a:defRPr/>
            </a:pPr>
            <a:endParaRPr lang="ru-RU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23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93928" y="1568986"/>
            <a:ext cx="815453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Оборудован несанкционированный переезд через магистральный                               газопровод «Ставрополь – Москва» (2 нитка)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14" name="Picture 2" descr="\\192.168.2.2\User's files\МОНОМТТ\Зеленов А.Г\от Лысиченкова\Фото охранные зоны\IMG_6635-14-03-18-12-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55" y="2260759"/>
            <a:ext cx="5758890" cy="43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4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36513" y="1588790"/>
            <a:ext cx="9174163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Разрушение магистрального газопровода с возгоранием газа</a:t>
            </a:r>
          </a:p>
        </p:txBody>
      </p:sp>
      <p:pic>
        <p:nvPicPr>
          <p:cNvPr id="13" name="VID-20190613-WA0004 (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0960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032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0365" y="1628800"/>
            <a:ext cx="9174163" cy="6340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Разрушение магистрального газопровода Петровск – Елец (расширение) Д-1220 </a:t>
            </a:r>
          </a:p>
          <a:p>
            <a:pPr algn="ctr">
              <a:buFontTx/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(эксплуатирующая организация ООО «Газпром трансгаз Москва»)</a:t>
            </a:r>
          </a:p>
        </p:txBody>
      </p:sp>
      <p:pic>
        <p:nvPicPr>
          <p:cNvPr id="14" name="Picture 5" descr="IMG-20190228-WA00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01625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\\192.168.2.2\User's files\МОНОМТТ\Дубиллер С.Ю\IMG-20190228-WA0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48" y="2348880"/>
            <a:ext cx="5348817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674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8453438" y="6177806"/>
            <a:ext cx="690562" cy="376237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269875" y="1535956"/>
            <a:ext cx="8910638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altLang="ru-RU" sz="2000" dirty="0" smtClean="0">
                <a:effectLst/>
                <a:latin typeface="Times New Roman" pitchFamily="18" charset="0"/>
                <a:cs typeface="Times New Roman" panose="02020603050405020304" pitchFamily="18" charset="0"/>
              </a:rPr>
              <a:t>Основные задачи на </a:t>
            </a:r>
            <a:r>
              <a:rPr lang="ru-RU" altLang="ru-RU" sz="2000" dirty="0" smtClean="0">
                <a:effectLst/>
                <a:latin typeface="Times New Roman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2000" dirty="0" smtClean="0">
                <a:effectLst/>
                <a:latin typeface="Times New Roman" pitchFamily="18" charset="0"/>
                <a:cs typeface="Times New Roman" panose="02020603050405020304" pitchFamily="18" charset="0"/>
              </a:rPr>
              <a:t>год</a:t>
            </a:r>
            <a:endParaRPr lang="ru-RU" altLang="ru-RU" sz="2000" dirty="0">
              <a:effectLst/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endParaRPr lang="ru-RU" sz="20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766888" y="2547193"/>
            <a:ext cx="510075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Выполнение утвержденного Плана работы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1778000" y="2909143"/>
            <a:ext cx="74621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- Реализация риск-ориентированного подхода при осуществлении                            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контрольно-надзорных полномочий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789113" y="1983631"/>
            <a:ext cx="533575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- Добиться существенного снижения уровня аварийности,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травматизма, экономического ущерба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1763713" y="3494931"/>
            <a:ext cx="65464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Подготовка и проведение профилактических мероприятий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направленных на предупреждение нарушений обязательных требований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1778000" y="4036268"/>
            <a:ext cx="437651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- Предупреждение коррупционных проявлений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в контрольно-надзорной деятельности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1681163" y="4636343"/>
            <a:ext cx="40846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- Совершенствование кадровой политики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1739900" y="4925268"/>
            <a:ext cx="5480796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- Продолжать активное взаимодействие по вопросам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соблюдения требований промышленной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безопасности и технических регламентов с руководителями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администраций районов и городов,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субъектов Российской Федерации, правоохранительных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anose="02020603050405020304" pitchFamily="18" charset="0"/>
              </a:rPr>
              <a:t>органов и прокуратуры политики</a:t>
            </a:r>
          </a:p>
          <a:p>
            <a:pPr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2459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50825" y="2638673"/>
            <a:ext cx="87487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>
                <a:latin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0929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2267744" y="2060848"/>
            <a:ext cx="4320481" cy="187220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altLang="ru-RU" sz="16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Межрегиональный отдел по надзору                     за объектами магистрального трубопроводного транспорта                      и газовому надзору</a:t>
            </a:r>
          </a:p>
          <a:p>
            <a:pPr algn="ctr">
              <a:defRPr/>
            </a:pPr>
            <a:endParaRPr lang="ru-RU" altLang="ru-RU" sz="1600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altLang="ru-RU" sz="1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Штатная численность 28 человек</a:t>
            </a:r>
            <a:endParaRPr lang="ru-RU" altLang="ru-RU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899592" y="4725144"/>
            <a:ext cx="3384376" cy="1709936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по надзору за сетями газораспределения                               и газопотребления                             по Московской области</a:t>
            </a:r>
          </a:p>
          <a:p>
            <a:pPr algn="ctr">
              <a:defRPr/>
            </a:pPr>
            <a:endParaRPr lang="ru-RU" altLang="ru-RU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altLang="ru-RU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Штатная численность                      19 человек</a:t>
            </a:r>
          </a:p>
          <a:p>
            <a:pPr algn="ctr">
              <a:defRPr/>
            </a:pPr>
            <a:endParaRPr lang="ru-RU" altLang="ru-RU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>
            <a:spLocks noChangeArrowheads="1"/>
          </p:cNvSpPr>
          <p:nvPr/>
        </p:nvSpPr>
        <p:spPr bwMode="auto">
          <a:xfrm>
            <a:off x="4716016" y="4736651"/>
            <a:ext cx="3384376" cy="1709936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alt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Межрегиональный отдел </a:t>
            </a:r>
            <a:r>
              <a:rPr lang="ru-RU" altLang="ru-RU" sz="1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по </a:t>
            </a:r>
            <a:r>
              <a:rPr lang="ru-RU" alt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надзору </a:t>
            </a:r>
            <a:r>
              <a:rPr lang="ru-RU" altLang="ru-RU" sz="1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alt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объектами магистрального трубопроводного транспорта                      </a:t>
            </a:r>
            <a:endParaRPr lang="ru-RU" altLang="ru-RU" sz="1400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altLang="ru-RU" sz="1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altLang="ru-RU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Штатная </a:t>
            </a:r>
            <a:r>
              <a:rPr lang="ru-RU" altLang="ru-RU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altLang="ru-RU" sz="1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9 человек</a:t>
            </a:r>
            <a:endParaRPr lang="ru-RU" altLang="ru-RU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84" name="Группа 5183"/>
          <p:cNvGrpSpPr/>
          <p:nvPr/>
        </p:nvGrpSpPr>
        <p:grpSpPr>
          <a:xfrm>
            <a:off x="2627784" y="3933055"/>
            <a:ext cx="3816424" cy="803595"/>
            <a:chOff x="2591780" y="3933055"/>
            <a:chExt cx="3816424" cy="803595"/>
          </a:xfrm>
        </p:grpSpPr>
        <p:cxnSp>
          <p:nvCxnSpPr>
            <p:cNvPr id="2069" name="Соединительная линия уступом 2068"/>
            <p:cNvCxnSpPr>
              <a:stCxn id="10" idx="2"/>
              <a:endCxn id="13" idx="0"/>
            </p:cNvCxnSpPr>
            <p:nvPr/>
          </p:nvCxnSpPr>
          <p:spPr>
            <a:xfrm rot="5400000">
              <a:off x="3113839" y="3410998"/>
              <a:ext cx="792088" cy="1836205"/>
            </a:xfrm>
            <a:prstGeom prst="bentConnector3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3" name="Соединительная линия уступом 5182"/>
            <p:cNvCxnSpPr>
              <a:stCxn id="10" idx="2"/>
              <a:endCxn id="16" idx="0"/>
            </p:cNvCxnSpPr>
            <p:nvPr/>
          </p:nvCxnSpPr>
          <p:spPr>
            <a:xfrm rot="16200000" flipH="1">
              <a:off x="5016297" y="3344743"/>
              <a:ext cx="803595" cy="1980219"/>
            </a:xfrm>
            <a:prstGeom prst="bentConnector3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6172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761735"/>
              </p:ext>
            </p:extLst>
          </p:nvPr>
        </p:nvGraphicFramePr>
        <p:xfrm>
          <a:off x="451867" y="2348185"/>
          <a:ext cx="3859212" cy="428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778026"/>
              </p:ext>
            </p:extLst>
          </p:nvPr>
        </p:nvGraphicFramePr>
        <p:xfrm>
          <a:off x="4544442" y="2256110"/>
          <a:ext cx="3897312" cy="441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65659" y="1505222"/>
            <a:ext cx="9174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>
              <a:buFont typeface="Tahoma" pitchFamily="34" charset="0"/>
              <a:buNone/>
            </a:pPr>
            <a:r>
              <a:rPr lang="ru-RU" altLang="ru-RU" sz="2000" dirty="0"/>
              <a:t>Сравнительные показатели количества проведенных отделом проверок, а также количества выявленных в ходе их проведения нарушений</a:t>
            </a:r>
          </a:p>
        </p:txBody>
      </p:sp>
    </p:spTree>
    <p:extLst>
      <p:ext uri="{BB962C8B-B14F-4D97-AF65-F5344CB8AC3E}">
        <p14:creationId xmlns:p14="http://schemas.microsoft.com/office/powerpoint/2010/main" val="2405858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-108520" y="1556792"/>
            <a:ext cx="9174163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>
              <a:buFont typeface="Tahoma" pitchFamily="34" charset="0"/>
              <a:buNone/>
            </a:pPr>
            <a:r>
              <a:rPr lang="ru-RU" altLang="ru-RU" sz="2000" b="1" dirty="0">
                <a:cs typeface="Tahoma" pitchFamily="34" charset="0"/>
              </a:rPr>
              <a:t>Сравнительная характеристика показателей по делам                                            об административных правонарушениях</a:t>
            </a:r>
            <a:endParaRPr lang="ru-RU" altLang="ru-RU" sz="3800" b="1" dirty="0">
              <a:cs typeface="Tahoma" pitchFamily="34" charset="0"/>
            </a:endParaRPr>
          </a:p>
        </p:txBody>
      </p:sp>
      <p:graphicFrame>
        <p:nvGraphicFramePr>
          <p:cNvPr id="16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058664"/>
              </p:ext>
            </p:extLst>
          </p:nvPr>
        </p:nvGraphicFramePr>
        <p:xfrm>
          <a:off x="158180" y="2353718"/>
          <a:ext cx="3859213" cy="441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310013"/>
              </p:ext>
            </p:extLst>
          </p:nvPr>
        </p:nvGraphicFramePr>
        <p:xfrm>
          <a:off x="3471293" y="2280693"/>
          <a:ext cx="5324475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74761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335361"/>
            <a:ext cx="879157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Объект 2"/>
          <p:cNvSpPr txBox="1">
            <a:spLocks/>
          </p:cNvSpPr>
          <p:nvPr/>
        </p:nvSpPr>
        <p:spPr bwMode="auto">
          <a:xfrm>
            <a:off x="216198" y="1844824"/>
            <a:ext cx="8910637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200" b="1" dirty="0" smtClean="0">
                <a:effectLst/>
                <a:latin typeface="Times New Roman" pitchFamily="18" charset="0"/>
              </a:rPr>
              <a:t>Цели реформы контрольной и надзорной деятельности</a:t>
            </a:r>
            <a:endParaRPr lang="ru-RU" sz="2200" b="1" dirty="0">
              <a:effectLst/>
              <a:latin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811463" y="2551261"/>
            <a:ext cx="3455987" cy="1276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ЦЕЛИ РЕФОРМЫ</a:t>
            </a:r>
          </a:p>
          <a:p>
            <a:pPr algn="ctr">
              <a:buFontTx/>
              <a:buNone/>
              <a:defRPr/>
            </a:pP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</a:rPr>
              <a:t>КОНТРОЛЬНОЙ И НАДЗОРНОЙ ДЕЯТЕЛЬНОСТИ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124075" y="5357961"/>
            <a:ext cx="4608513" cy="1293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Снижение административной нагрузки                 на организации и граждан, осуществляющих предпринимательскую деятельность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724525" y="3797449"/>
            <a:ext cx="3455988" cy="184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Повышение уровня                   зрелости и эффективности организации                              контрольно-надзорной деятельности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-288925" y="4008983"/>
            <a:ext cx="3457575" cy="1292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Снижение уровня                   ущерба охраняемым                  законом ценностям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645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-36513" y="1574948"/>
            <a:ext cx="8910638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400" b="1" dirty="0" smtClean="0">
                <a:effectLst/>
                <a:latin typeface="Times New Roman" pitchFamily="18" charset="0"/>
              </a:rPr>
              <a:t>Часть 7 статьи 9.22 </a:t>
            </a:r>
            <a:r>
              <a:rPr lang="ru-RU" sz="2400" b="1" dirty="0" err="1" smtClean="0">
                <a:effectLst/>
                <a:latin typeface="Times New Roman" pitchFamily="18" charset="0"/>
              </a:rPr>
              <a:t>КоАП</a:t>
            </a:r>
            <a:r>
              <a:rPr lang="ru-RU" sz="2400" b="1" dirty="0" smtClean="0">
                <a:effectLst/>
                <a:latin typeface="Times New Roman" pitchFamily="18" charset="0"/>
              </a:rPr>
              <a:t> РФ</a:t>
            </a:r>
            <a:endParaRPr lang="ru-RU" sz="2200" b="1" dirty="0">
              <a:effectLst/>
              <a:latin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167086"/>
            <a:ext cx="30972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14688" y="2446486"/>
            <a:ext cx="5857875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latin typeface="Times New Roman" pitchFamily="18" charset="0"/>
              </a:rPr>
              <a:t>Нарушение потребителем газа введенного в отношении его полного или частичного ограничения режима потребления газа при сохранении обстоятельств, послуживших основанием для введения такого ограничения, либо невыполнение потребителем газа требования                                        о самостоятельном ограничении режима потребления газа, предъявленного ему в соответствии с установленными законодательством о газоснабжении правилами ограничения подачи (поставки) и отбора газа, - влечет наложение административного штрафа на должностных лиц в размере от десяти тысяч до ста тысяч рублей или дисквалификацию на срок от двух до трех лет; на юридических лиц - от ста тысяч до двухсот тысяч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066230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6512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641473"/>
              </p:ext>
            </p:extLst>
          </p:nvPr>
        </p:nvGraphicFramePr>
        <p:xfrm>
          <a:off x="122237" y="3534940"/>
          <a:ext cx="2771776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955"/>
                <a:gridCol w="1165821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III</a:t>
                      </a:r>
                      <a:r>
                        <a:rPr lang="ru-RU" sz="1800" dirty="0" smtClean="0"/>
                        <a:t> кв. 2018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562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кв.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550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0825" y="3031703"/>
            <a:ext cx="244175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</a:rPr>
              <a:t>Проведено проверок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43488"/>
              </p:ext>
            </p:extLst>
          </p:nvPr>
        </p:nvGraphicFramePr>
        <p:xfrm>
          <a:off x="3024336" y="3534940"/>
          <a:ext cx="2928938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203"/>
                <a:gridCol w="1284735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dirty="0" smtClean="0"/>
                        <a:t>I</a:t>
                      </a:r>
                      <a:r>
                        <a:rPr lang="ru-RU" sz="1800" dirty="0" smtClean="0"/>
                        <a:t> кв. 2018</a:t>
                      </a:r>
                      <a:endParaRPr lang="ru-RU" sz="1800" dirty="0"/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3851</a:t>
                      </a:r>
                      <a:endParaRPr lang="ru-RU" sz="1800" dirty="0"/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кв.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4081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113236" y="3031703"/>
            <a:ext cx="256794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</a:rPr>
              <a:t>Выявлено нарушений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858582"/>
              </p:ext>
            </p:extLst>
          </p:nvPr>
        </p:nvGraphicFramePr>
        <p:xfrm>
          <a:off x="6096148" y="3534940"/>
          <a:ext cx="2928938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735"/>
                <a:gridCol w="1260203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dirty="0" smtClean="0"/>
                        <a:t>I</a:t>
                      </a:r>
                      <a:r>
                        <a:rPr lang="ru-RU" sz="1800" dirty="0" smtClean="0"/>
                        <a:t> кв. 2018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528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кв.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575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300936" y="3031703"/>
            <a:ext cx="232666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</a:rPr>
              <a:t>Наложено штрафов</a:t>
            </a: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61" y="4773190"/>
            <a:ext cx="20891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4616028"/>
            <a:ext cx="1460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86" y="4641428"/>
            <a:ext cx="1739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360363" y="1916608"/>
            <a:ext cx="8675687" cy="23764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</a:rPr>
              <a:t>Основные показатели контрольно-надзорной  деятельности                                     </a:t>
            </a:r>
            <a:r>
              <a:rPr lang="ru-RU" sz="2000" b="1" dirty="0" smtClean="0">
                <a:latin typeface="Times New Roman" pitchFamily="18" charset="0"/>
              </a:rPr>
              <a:t>за 9 месяцев 2019 </a:t>
            </a:r>
            <a:r>
              <a:rPr lang="ru-RU" sz="2000" b="1" dirty="0">
                <a:latin typeface="Times New Roman" pitchFamily="18" charset="0"/>
              </a:rPr>
              <a:t>года в сравнении с </a:t>
            </a:r>
            <a:r>
              <a:rPr lang="ru-RU" sz="2000" b="1" dirty="0" smtClean="0">
                <a:latin typeface="Times New Roman" pitchFamily="18" charset="0"/>
              </a:rPr>
              <a:t>9 месяцами 2018 </a:t>
            </a:r>
            <a:r>
              <a:rPr lang="ru-RU" sz="2000" b="1" dirty="0">
                <a:latin typeface="Times New Roman" pitchFamily="18" charset="0"/>
              </a:rPr>
              <a:t>года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01733" y="3244334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lt1"/>
                </a:solidFill>
              </a:rPr>
              <a:t>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475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Looking\Downloads\ka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05" y="2577678"/>
            <a:ext cx="26543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Looking\Downloads\1SvVhMzwjJE0EyQXKHCmz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8" y="2577678"/>
            <a:ext cx="567848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 bwMode="auto">
          <a:xfrm>
            <a:off x="-18158" y="1836315"/>
            <a:ext cx="8910638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000" b="1" dirty="0" smtClean="0">
                <a:effectLst/>
                <a:latin typeface="Times New Roman" pitchFamily="18" charset="0"/>
              </a:rPr>
              <a:t>Объекты ООО «Газпром </a:t>
            </a:r>
            <a:r>
              <a:rPr lang="ru-RU" sz="2000" b="1" dirty="0" err="1" smtClean="0">
                <a:effectLst/>
                <a:latin typeface="Times New Roman" pitchFamily="18" charset="0"/>
              </a:rPr>
              <a:t>трансгаз</a:t>
            </a:r>
            <a:r>
              <a:rPr lang="ru-RU" sz="2000" b="1" dirty="0" smtClean="0">
                <a:effectLst/>
                <a:latin typeface="Times New Roman" pitchFamily="18" charset="0"/>
              </a:rPr>
              <a:t> Москва»</a:t>
            </a:r>
            <a:endParaRPr lang="ru-RU" sz="2000" b="1" dirty="0"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42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3" name="Rectangle 37"/>
          <p:cNvSpPr>
            <a:spLocks noChangeArrowheads="1"/>
          </p:cNvSpPr>
          <p:nvPr/>
        </p:nvSpPr>
        <p:spPr bwMode="auto">
          <a:xfrm>
            <a:off x="0" y="1074738"/>
            <a:ext cx="9144000" cy="9366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ru-RU" altLang="ru-RU" sz="1400" b="1">
              <a:latin typeface="Calibri" pitchFamily="34" charset="0"/>
            </a:endParaRPr>
          </a:p>
        </p:txBody>
      </p:sp>
      <p:sp>
        <p:nvSpPr>
          <p:cNvPr id="5130" name="Rectangle 38"/>
          <p:cNvSpPr>
            <a:spLocks noChangeArrowheads="1"/>
          </p:cNvSpPr>
          <p:nvPr/>
        </p:nvSpPr>
        <p:spPr bwMode="auto">
          <a:xfrm>
            <a:off x="0" y="1252538"/>
            <a:ext cx="9144000" cy="263525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0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31" name="Rectangle 39"/>
          <p:cNvSpPr>
            <a:spLocks noChangeArrowheads="1"/>
          </p:cNvSpPr>
          <p:nvPr/>
        </p:nvSpPr>
        <p:spPr bwMode="auto">
          <a:xfrm>
            <a:off x="0" y="1162050"/>
            <a:ext cx="9144000" cy="12858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kumimoji="1" lang="ru-RU" sz="14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83568" y="18306"/>
            <a:ext cx="832008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kumimoji="1"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Центральное управление Федеральной службы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по экологическому, </a:t>
            </a:r>
          </a:p>
          <a:p>
            <a:pPr algn="ctr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технологическому и атомному </a:t>
            </a: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надзору</a:t>
            </a:r>
          </a:p>
          <a:p>
            <a:pPr algn="ctr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71" name="Picture 41" descr="fsetan_emblema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10572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2373" y="1568986"/>
            <a:ext cx="9174163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Нарушение охранной </a:t>
            </a:r>
            <a:r>
              <a:rPr lang="ru-RU" sz="2000" dirty="0" smtClean="0">
                <a:latin typeface="Times New Roman" pitchFamily="18" charset="0"/>
              </a:rPr>
              <a:t>зоны магистрального газопровода </a:t>
            </a:r>
            <a:r>
              <a:rPr lang="ru-RU" sz="2000" dirty="0" smtClean="0">
                <a:latin typeface="Times New Roman" pitchFamily="18" charset="0"/>
              </a:rPr>
              <a:t>                                    «</a:t>
            </a:r>
            <a:r>
              <a:rPr lang="ru-RU" sz="2000" dirty="0" smtClean="0">
                <a:latin typeface="Times New Roman" pitchFamily="18" charset="0"/>
              </a:rPr>
              <a:t>Ставрополь-Москва» </a:t>
            </a:r>
            <a:r>
              <a:rPr lang="ru-RU" sz="2000" dirty="0" smtClean="0">
                <a:latin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</a:rPr>
              <a:t>1 нитка</a:t>
            </a:r>
            <a:r>
              <a:rPr lang="ru-RU" sz="2000" dirty="0" smtClean="0">
                <a:latin typeface="Times New Roman" pitchFamily="18" charset="0"/>
              </a:rPr>
              <a:t>) 1225,5 км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13" name="Picture 2" descr="\\192.168.2.2\User's files\МОНОМТТ\Зеленов А.Г\от Лысиченкова\Фото охранные зоны\IMG_3170-16-01-17-09-2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76064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5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565</Words>
  <Application>Microsoft Office PowerPoint</Application>
  <PresentationFormat>Экран (4:3)</PresentationFormat>
  <Paragraphs>131</Paragraphs>
  <Slides>14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Мишка</dc:creator>
  <cp:lastModifiedBy>Зеленов А.Г</cp:lastModifiedBy>
  <cp:revision>209</cp:revision>
  <cp:lastPrinted>2017-10-25T08:43:20Z</cp:lastPrinted>
  <dcterms:created xsi:type="dcterms:W3CDTF">2017-03-17T18:41:59Z</dcterms:created>
  <dcterms:modified xsi:type="dcterms:W3CDTF">2019-12-11T15:16:43Z</dcterms:modified>
</cp:coreProperties>
</file>